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Glacial Indifference Bold" panose="020B0604020202020204" charset="0"/>
      <p:regular r:id="rId23"/>
    </p:embeddedFont>
    <p:embeddedFont>
      <p:font typeface="HK Modular" panose="020B0604020202020204" charset="0"/>
      <p:regular r:id="rId24"/>
    </p:embeddedFont>
    <p:embeddedFont>
      <p:font typeface="Inter" panose="020B0604020202020204" charset="0"/>
      <p:regular r:id="rId25"/>
    </p:embeddedFont>
    <p:embeddedFont>
      <p:font typeface="Inter Bold" panose="020B0604020202020204" charset="0"/>
      <p:regular r:id="rId26"/>
    </p:embeddedFont>
    <p:embeddedFont>
      <p:font typeface="Inter Bold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61224" y="2063284"/>
            <a:ext cx="15998076" cy="5595122"/>
            <a:chOff x="0" y="0"/>
            <a:chExt cx="21330768" cy="7460163"/>
          </a:xfrm>
        </p:grpSpPr>
        <p:sp>
          <p:nvSpPr>
            <p:cNvPr id="4" name="TextBox 4"/>
            <p:cNvSpPr txBox="1"/>
            <p:nvPr/>
          </p:nvSpPr>
          <p:spPr>
            <a:xfrm>
              <a:off x="0" y="2395854"/>
              <a:ext cx="21330768" cy="2475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71"/>
                </a:lnSpc>
              </a:pPr>
              <a:r>
                <a:rPr lang="en-US" sz="12792">
                  <a:solidFill>
                    <a:srgbClr val="FEFFFD"/>
                  </a:solidFill>
                  <a:latin typeface="HK Modular Bold Italics"/>
                </a:rPr>
                <a:t>DETECT - U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579665" y="6352343"/>
              <a:ext cx="16171439" cy="1107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8"/>
                </a:lnSpc>
              </a:pPr>
              <a:r>
                <a:rPr lang="en-US" sz="5005">
                  <a:solidFill>
                    <a:srgbClr val="FEFFFD"/>
                  </a:solidFill>
                  <a:latin typeface="Inter"/>
                </a:rPr>
                <a:t>Let's Detect-U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579665" y="-76200"/>
              <a:ext cx="16171439" cy="813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3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62666" y="1623909"/>
            <a:ext cx="5923814" cy="647746"/>
            <a:chOff x="0" y="0"/>
            <a:chExt cx="7898418" cy="863661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7898418" cy="449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2"/>
                </a:lnSpc>
              </a:pPr>
              <a:r>
                <a:rPr lang="en-US" sz="2001">
                  <a:solidFill>
                    <a:srgbClr val="3F284B"/>
                  </a:solidFill>
                  <a:latin typeface="Inter Bold"/>
                </a:rPr>
                <a:t>cv2.CascadeClassifier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0761"/>
              <a:ext cx="7898418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3F284B"/>
                  </a:solidFill>
                  <a:latin typeface="Inter"/>
                </a:rPr>
                <a:t>Load the classifier using the cv2.CascadeClassifier class.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162666" y="2834981"/>
            <a:ext cx="5923814" cy="647746"/>
            <a:chOff x="0" y="0"/>
            <a:chExt cx="7898418" cy="863661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7898418" cy="449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2"/>
                </a:lnSpc>
              </a:pPr>
              <a:r>
                <a:rPr lang="en-US" sz="2001">
                  <a:solidFill>
                    <a:srgbClr val="3F284B"/>
                  </a:solidFill>
                  <a:latin typeface="Inter Bold"/>
                </a:rPr>
                <a:t>image = cv2.imread('input.jpg')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30286"/>
              <a:ext cx="789841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>
                  <a:solidFill>
                    <a:srgbClr val="3F284B"/>
                  </a:solidFill>
                  <a:latin typeface="Inter"/>
                </a:rPr>
                <a:t>Load the input image or video frame.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62666" y="3901826"/>
            <a:ext cx="6096634" cy="1266871"/>
            <a:chOff x="0" y="0"/>
            <a:chExt cx="8128846" cy="1689161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8128846" cy="919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2"/>
                </a:lnSpc>
              </a:pPr>
              <a:r>
                <a:rPr lang="en-US" sz="2001">
                  <a:solidFill>
                    <a:srgbClr val="3F284B"/>
                  </a:solidFill>
                  <a:latin typeface="Inter Bold"/>
                </a:rPr>
                <a:t>gray = cv2.cvtColor(image, cv2.COLOR_BGR2GRAY)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90661"/>
              <a:ext cx="8128846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3F284B"/>
                  </a:solidFill>
                  <a:latin typeface="Inter"/>
                </a:rPr>
                <a:t>Convert the input image or frame to grayscale, as Haar cascades operate on grayscale images.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54398" y="2566169"/>
            <a:ext cx="6571533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3F284B"/>
                </a:solidFill>
                <a:latin typeface="Inter Bold Italics"/>
              </a:rPr>
              <a:t>How Haar Cascades can be used for face detection in OpenCV?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11110" y="1761038"/>
            <a:ext cx="106079" cy="1060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611110" y="2953165"/>
            <a:ext cx="106079" cy="10607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611110" y="4038955"/>
            <a:ext cx="106079" cy="1060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155376" y="5587797"/>
            <a:ext cx="5931103" cy="912941"/>
            <a:chOff x="0" y="0"/>
            <a:chExt cx="7908137" cy="121725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7908137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3F284B"/>
                  </a:solidFill>
                  <a:latin typeface="Inter Bold"/>
                </a:rPr>
                <a:t>faces = classifier.detectMultiScale(gray)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18755"/>
              <a:ext cx="7908137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3F284B"/>
                  </a:solidFill>
                  <a:latin typeface="Inter"/>
                </a:rPr>
                <a:t>Use the detectMultiScale() method of the cv2.CascadeClassifier class to detect faces in the input image or frame.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206313" y="7186539"/>
            <a:ext cx="5880166" cy="912941"/>
            <a:chOff x="0" y="0"/>
            <a:chExt cx="7840222" cy="121725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784022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3F284B"/>
                  </a:solidFill>
                  <a:latin typeface="Inter Bold"/>
                </a:rPr>
                <a:t>cv2.rectangle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18755"/>
              <a:ext cx="7840222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3F284B"/>
                  </a:solidFill>
                  <a:latin typeface="Inter"/>
                </a:rPr>
                <a:t>Iterate through the list of bounding boxes and draw a rectangle around each face using the cv2.rectangle function.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611110" y="5723114"/>
            <a:ext cx="104677" cy="10467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715787" y="7303513"/>
            <a:ext cx="104677" cy="10467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556699" y="1498604"/>
            <a:ext cx="7275217" cy="7289792"/>
            <a:chOff x="0" y="0"/>
            <a:chExt cx="10143490" cy="10163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t="-25" b="-2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6"/>
              <a:stretch>
                <a:fillRect l="-153227" r="-4145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7"/>
              <a:stretch>
                <a:fillRect r="-10000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019416"/>
            <a:ext cx="7156938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FEFFFD"/>
                </a:solidFill>
                <a:latin typeface="Inter Bold Italics"/>
              </a:rPr>
              <a:t>Accuracy of Image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241" y="3325824"/>
            <a:ext cx="6005723" cy="345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4617"/>
              </a:lnSpc>
              <a:buFont typeface="Arial"/>
              <a:buChar char="•"/>
            </a:pPr>
            <a:r>
              <a:rPr lang="en-US" sz="2700" spc="91">
                <a:solidFill>
                  <a:srgbClr val="FEFFFD"/>
                </a:solidFill>
                <a:latin typeface="Canva Sans"/>
              </a:rPr>
              <a:t>The accuracy of face detection refers to the ability of a face detection system to correctly identify the presence and location of faces in an image or video.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14475"/>
            <a:ext cx="866870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BA356D"/>
                </a:solidFill>
                <a:latin typeface="Inter Bold Italics"/>
              </a:rPr>
              <a:t>Face Detection using OpenCV and Django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6800" y="4424304"/>
            <a:ext cx="8077200" cy="325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6"/>
              </a:lnSpc>
            </a:pPr>
            <a:r>
              <a:rPr lang="en-US" sz="3118">
                <a:solidFill>
                  <a:srgbClr val="3F284B"/>
                </a:solidFill>
                <a:latin typeface="Inter"/>
              </a:rPr>
              <a:t>We use various machine learning algorithms and specialized software libraries, such as OpenCV and Django, which enable the detection of facial features and facial expressions in real-time.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7886" r="7886"/>
          <a:stretch>
            <a:fillRect/>
          </a:stretch>
        </p:blipFill>
        <p:spPr>
          <a:xfrm>
            <a:off x="11843238" y="0"/>
            <a:ext cx="6444762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89290"/>
            <a:ext cx="5667755" cy="274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7"/>
              </a:lnSpc>
            </a:pPr>
            <a:r>
              <a:rPr lang="en-US" sz="4159">
                <a:solidFill>
                  <a:srgbClr val="3F284B"/>
                </a:solidFill>
                <a:latin typeface="Inter Bold Italics"/>
              </a:rPr>
              <a:t>Explanation of how to use OpenCV for face detection in a Django web application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26462" y="861378"/>
            <a:ext cx="617538" cy="617537"/>
            <a:chOff x="0" y="0"/>
            <a:chExt cx="823383" cy="8233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49512" y="162983"/>
              <a:ext cx="52435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26462" y="1964462"/>
            <a:ext cx="617538" cy="617537"/>
            <a:chOff x="0" y="0"/>
            <a:chExt cx="823383" cy="82338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49512" y="162983"/>
              <a:ext cx="52435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26462" y="3185408"/>
            <a:ext cx="617538" cy="617537"/>
            <a:chOff x="0" y="0"/>
            <a:chExt cx="823383" cy="82338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9512" y="162983"/>
              <a:ext cx="52435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26462" y="4683408"/>
            <a:ext cx="617538" cy="617538"/>
            <a:chOff x="0" y="0"/>
            <a:chExt cx="823383" cy="82338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49512" y="162983"/>
              <a:ext cx="52435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4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26876" y="823278"/>
            <a:ext cx="745063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Install OpenCV and Django on your server.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6876" y="1985293"/>
            <a:ext cx="745063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Create a Django project and app.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45188" y="3148613"/>
            <a:ext cx="745063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Create a view function in your Django app to handle face detection requests for input/output.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45188" y="4645308"/>
            <a:ext cx="745063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Load the Haar cascade classifier using the cv2.CascadeClassifier class and use it to detect faces in the input image.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45188" y="6065803"/>
            <a:ext cx="745063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Iterate through the list of detected faces and draw a rectangle around each face using the cv2.rectangle function.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526462" y="6103903"/>
            <a:ext cx="617538" cy="617537"/>
            <a:chOff x="0" y="0"/>
            <a:chExt cx="823383" cy="82338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49512" y="162983"/>
              <a:ext cx="52435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5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386954" y="7708529"/>
            <a:ext cx="490576" cy="43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>
                <a:solidFill>
                  <a:srgbClr val="FEFFFD"/>
                </a:solidFill>
                <a:latin typeface="Inter Bold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45188" y="7553122"/>
            <a:ext cx="745063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</a:rPr>
              <a:t>Save the output image to a temporary file and return it as the response to the request.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526462" y="7524398"/>
            <a:ext cx="617538" cy="617537"/>
            <a:chOff x="0" y="0"/>
            <a:chExt cx="823383" cy="823383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823383" cy="823383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149512" y="162983"/>
              <a:ext cx="52435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EFFFD"/>
                  </a:solidFill>
                  <a:latin typeface="Inter Bold"/>
                </a:rPr>
                <a:t>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57542" y="1939871"/>
            <a:ext cx="12572916" cy="64072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25513" y="561975"/>
            <a:ext cx="1330276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EFFFD"/>
                </a:solidFill>
                <a:latin typeface="Inter Bold Italics"/>
              </a:rPr>
              <a:t>Implementing the frontend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99528" y="1867611"/>
            <a:ext cx="9366848" cy="5909037"/>
            <a:chOff x="0" y="0"/>
            <a:chExt cx="12489130" cy="787871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489130" cy="158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14"/>
                </a:lnSpc>
                <a:spcBef>
                  <a:spcPct val="0"/>
                </a:spcBef>
              </a:pPr>
              <a:r>
                <a:rPr lang="en-US" sz="7762" u="none">
                  <a:solidFill>
                    <a:srgbClr val="F1F1F0"/>
                  </a:solidFill>
                  <a:latin typeface="Inter Bold Italics"/>
                </a:rPr>
                <a:t>Conclusion: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33361"/>
              <a:ext cx="10684108" cy="524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6"/>
                </a:lnSpc>
              </a:pPr>
              <a:r>
                <a:rPr lang="en-US" sz="2804">
                  <a:solidFill>
                    <a:srgbClr val="FEFFFD"/>
                  </a:solidFill>
                  <a:latin typeface="Canva Sans"/>
                </a:rPr>
                <a:t>In conclusion, OpenCV is a powerful library for performing face detection in a variety of applications. By using Haar cascades or other algorithms, you can accurately detect faces in digital images and use this information in a range of applications. However, it is important to consider the accuracy of the results and the limitations of the technology.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37387" t="7069"/>
          <a:stretch>
            <a:fillRect/>
          </a:stretch>
        </p:blipFill>
        <p:spPr>
          <a:xfrm>
            <a:off x="10166376" y="2518262"/>
            <a:ext cx="7386812" cy="4997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7357" y="1028700"/>
            <a:ext cx="750951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10929" y="3551399"/>
            <a:ext cx="5718423" cy="342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5519"/>
              </a:lnSpc>
              <a:buFont typeface="Arial"/>
              <a:buChar char="•"/>
            </a:pPr>
            <a:r>
              <a:rPr lang="en-US" sz="2999">
                <a:solidFill>
                  <a:srgbClr val="3F284B"/>
                </a:solidFill>
                <a:latin typeface="Inter"/>
              </a:rPr>
              <a:t>GeeksforGeeks</a:t>
            </a:r>
          </a:p>
          <a:p>
            <a:pPr marL="647697" lvl="1" indent="-323848">
              <a:lnSpc>
                <a:spcPts val="5519"/>
              </a:lnSpc>
              <a:buFont typeface="Arial"/>
              <a:buChar char="•"/>
            </a:pPr>
            <a:r>
              <a:rPr lang="en-US" sz="2999">
                <a:solidFill>
                  <a:srgbClr val="3F284B"/>
                </a:solidFill>
                <a:latin typeface="Inter"/>
              </a:rPr>
              <a:t>YouTube</a:t>
            </a:r>
          </a:p>
          <a:p>
            <a:pPr marL="647697" lvl="1" indent="-323848">
              <a:lnSpc>
                <a:spcPts val="5519"/>
              </a:lnSpc>
              <a:buFont typeface="Arial"/>
              <a:buChar char="•"/>
            </a:pPr>
            <a:r>
              <a:rPr lang="en-US" sz="2999">
                <a:solidFill>
                  <a:srgbClr val="3F284B"/>
                </a:solidFill>
                <a:latin typeface="Inter"/>
              </a:rPr>
              <a:t>Tailwind CSS and Tailblocks</a:t>
            </a:r>
          </a:p>
          <a:p>
            <a:pPr marL="647697" lvl="1" indent="-323848">
              <a:lnSpc>
                <a:spcPts val="5519"/>
              </a:lnSpc>
              <a:buFont typeface="Arial"/>
              <a:buChar char="•"/>
            </a:pPr>
            <a:r>
              <a:rPr lang="en-US" sz="2999">
                <a:solidFill>
                  <a:srgbClr val="3F284B"/>
                </a:solidFill>
                <a:latin typeface="Inter"/>
              </a:rPr>
              <a:t>Analytics Vidya</a:t>
            </a:r>
          </a:p>
          <a:p>
            <a:pPr marL="647697" lvl="1" indent="-323848">
              <a:lnSpc>
                <a:spcPts val="5519"/>
              </a:lnSpc>
              <a:buFont typeface="Arial"/>
              <a:buChar char="•"/>
            </a:pPr>
            <a:r>
              <a:rPr lang="en-US" sz="2999">
                <a:solidFill>
                  <a:srgbClr val="3F284B"/>
                </a:solidFill>
                <a:latin typeface="Inter"/>
              </a:rPr>
              <a:t>Pinterest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96870" y="2163677"/>
            <a:ext cx="73394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spc="1350">
                <a:solidFill>
                  <a:srgbClr val="000000"/>
                </a:solidFill>
                <a:latin typeface="Glacial Indifference Bold"/>
              </a:rPr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56493" y="3268218"/>
            <a:ext cx="162052" cy="16205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656493" y="4285012"/>
            <a:ext cx="162052" cy="16205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656493" y="5976716"/>
            <a:ext cx="162052" cy="16205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656493" y="6843491"/>
            <a:ext cx="162052" cy="16205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447064"/>
            <a:ext cx="7579636" cy="456673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3077" b="8221"/>
          <a:stretch>
            <a:fillRect/>
          </a:stretch>
        </p:blipFill>
        <p:spPr>
          <a:xfrm>
            <a:off x="1955667" y="4609116"/>
            <a:ext cx="5725702" cy="380904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466952" y="2555295"/>
            <a:ext cx="7346795" cy="2111747"/>
            <a:chOff x="0" y="0"/>
            <a:chExt cx="9795727" cy="281566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795727" cy="1459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95"/>
                </a:lnSpc>
              </a:pPr>
              <a:r>
                <a:rPr lang="en-US" sz="7245">
                  <a:solidFill>
                    <a:srgbClr val="3F284B"/>
                  </a:solidFill>
                  <a:latin typeface="HK Modular"/>
                </a:rPr>
                <a:t>DETECT-U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56447"/>
              <a:ext cx="8018683" cy="75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34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418787" y="3068256"/>
            <a:ext cx="46422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What is Face Detection?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18787" y="3935032"/>
            <a:ext cx="554414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Why we use Face Detection?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18787" y="5818665"/>
            <a:ext cx="46422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18787" y="6685440"/>
            <a:ext cx="46422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References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656493" y="5109941"/>
            <a:ext cx="162052" cy="162052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1418787" y="4951889"/>
            <a:ext cx="46422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Our Work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8236" t="443" r="28748" b="4878"/>
          <a:stretch>
            <a:fillRect/>
          </a:stretch>
        </p:blipFill>
        <p:spPr>
          <a:xfrm>
            <a:off x="10108676" y="1445838"/>
            <a:ext cx="6674250" cy="70278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2210" y="2291903"/>
            <a:ext cx="8531790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6"/>
              </a:lnSpc>
            </a:pPr>
            <a:r>
              <a:rPr lang="en-US" sz="6730">
                <a:solidFill>
                  <a:srgbClr val="FEFFFD"/>
                </a:solidFill>
                <a:latin typeface="Inter Bold Italics"/>
              </a:rPr>
              <a:t>What is face detection?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2210" y="4528292"/>
            <a:ext cx="5460302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EFFFD"/>
                </a:solidFill>
                <a:latin typeface="Canva Sans"/>
              </a:rPr>
              <a:t>Face detection is the process of automatically identifying or verifying the presence of a human face in digital images or video frames.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9213" y="3888170"/>
            <a:ext cx="174821" cy="17482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809213" y="5545610"/>
            <a:ext cx="174821" cy="17482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21803" y="7295335"/>
            <a:ext cx="174821" cy="17482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718210" y="3619410"/>
            <a:ext cx="5270713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F284B"/>
                </a:solidFill>
                <a:latin typeface="Inter"/>
              </a:rPr>
              <a:t>Face detection is used to locate faces in an image or video.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8210" y="5276850"/>
            <a:ext cx="5270713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F284B"/>
                </a:solidFill>
                <a:latin typeface="Inter"/>
              </a:rPr>
              <a:t>Face detection produces bounding boxes around detected faces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8210" y="7134225"/>
            <a:ext cx="527071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F284B"/>
                </a:solidFill>
                <a:latin typeface="Inter"/>
              </a:rPr>
              <a:t>Face detection systems may be able to use a smaller dataset or may not require labeled data.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0325" y="1028700"/>
            <a:ext cx="5728349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3F284B"/>
                </a:solidFill>
                <a:latin typeface="Inter Bold Italics"/>
              </a:rPr>
              <a:t>Face Detection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618604" y="3888170"/>
            <a:ext cx="174821" cy="17482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618604" y="5545610"/>
            <a:ext cx="174821" cy="17482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615416" y="7470156"/>
            <a:ext cx="178009" cy="17800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527600" y="3619410"/>
            <a:ext cx="527071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F284B"/>
                </a:solidFill>
                <a:latin typeface="Inter"/>
              </a:rPr>
              <a:t>Face recognition is used to identify who the person is.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27600" y="5276850"/>
            <a:ext cx="5270713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F284B"/>
                </a:solidFill>
                <a:latin typeface="Inter"/>
              </a:rPr>
              <a:t>Face recognition produces a label or name for the identified person.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27600" y="7134225"/>
            <a:ext cx="527071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F284B"/>
                </a:solidFill>
                <a:latin typeface="Inter"/>
              </a:rPr>
              <a:t>Face recognition systems typically require a large dataset of labeled images for training.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99325" y="1028700"/>
            <a:ext cx="6605917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3F284B"/>
                </a:solidFill>
                <a:latin typeface="Inter Bold Italics"/>
              </a:rPr>
              <a:t>Face Recognition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0277" y="1019175"/>
            <a:ext cx="1559794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F284B"/>
                </a:solidFill>
                <a:latin typeface="Inter Bold Italics"/>
              </a:rPr>
              <a:t>Why use Face Detection?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99127" y="4710023"/>
            <a:ext cx="2995684" cy="475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3F284B"/>
                </a:solidFill>
                <a:latin typeface="Inter"/>
              </a:rPr>
              <a:t>Face detection can be used in augmented reality applications to trigger certain events or actions when a face is detected in the camera's field of view.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67265" y="4013704"/>
            <a:ext cx="2459408" cy="44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F284B"/>
                </a:solidFill>
                <a:latin typeface="Inter Bold"/>
              </a:rPr>
              <a:t>AR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406753" y="3130964"/>
            <a:ext cx="933450" cy="9334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568568" y="3389858"/>
            <a:ext cx="6098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9533" y="4715833"/>
            <a:ext cx="2647891" cy="427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3F284B"/>
                </a:solidFill>
                <a:latin typeface="Inter"/>
              </a:rPr>
              <a:t>Face detection can be used as a security measure to identify people in a crowd or to verify the identity of an individual.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3774" y="4016789"/>
            <a:ext cx="245940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F284B"/>
                </a:solidFill>
                <a:latin typeface="Inter Bold"/>
              </a:rPr>
              <a:t>Security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5011" y="4715833"/>
            <a:ext cx="2819343" cy="379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3F284B"/>
                </a:solidFill>
                <a:latin typeface="Inter"/>
              </a:rPr>
              <a:t>Face detection can be used in image editing software to automatically detect and crop faces in photographs.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4979" y="4016789"/>
            <a:ext cx="2459408" cy="44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F284B"/>
                </a:solidFill>
                <a:latin typeface="Inter Bold"/>
              </a:rPr>
              <a:t>Image Editing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4554" y="4718917"/>
            <a:ext cx="2761830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3F284B"/>
                </a:solidFill>
                <a:latin typeface="Inter"/>
              </a:rPr>
              <a:t>Face detection can be used in social media applications to automatically tag people in photos.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65766" y="4016789"/>
            <a:ext cx="2459408" cy="44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3F284B"/>
                </a:solidFill>
                <a:latin typeface="Inter Bold"/>
              </a:rPr>
              <a:t>Social Media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730244" y="3127879"/>
            <a:ext cx="933450" cy="9334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892059" y="3385231"/>
            <a:ext cx="609820" cy="4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37958" y="3127879"/>
            <a:ext cx="933450" cy="9334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1399773" y="3388316"/>
            <a:ext cx="609820" cy="4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628745" y="3130964"/>
            <a:ext cx="933450" cy="93345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5790560" y="3388316"/>
            <a:ext cx="609820" cy="4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197879" y="1254361"/>
            <a:ext cx="3800066" cy="7722683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90491" r="-904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885339" y="3765052"/>
            <a:ext cx="162052" cy="16205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885339" y="5493477"/>
            <a:ext cx="162052" cy="16205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885339" y="6455439"/>
            <a:ext cx="162052" cy="16205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885339" y="7579453"/>
            <a:ext cx="162052" cy="16205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879697" y="1441979"/>
            <a:ext cx="6176713" cy="1875219"/>
            <a:chOff x="0" y="0"/>
            <a:chExt cx="8235617" cy="25002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8235617" cy="1231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98"/>
                </a:lnSpc>
              </a:pPr>
              <a:r>
                <a:rPr lang="en-US" sz="6082">
                  <a:solidFill>
                    <a:srgbClr val="BA356D"/>
                  </a:solidFill>
                  <a:latin typeface="Inter Bold Italics"/>
                </a:rPr>
                <a:t>Our Work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26379"/>
              <a:ext cx="7485823" cy="573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8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414207" y="3484065"/>
            <a:ext cx="46422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Overview of Open CV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4207" y="4207965"/>
            <a:ext cx="464220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Haar Cascades in Open CV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14207" y="6074565"/>
            <a:ext cx="464220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Face Detection using Open CV &amp; Django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4207" y="7379491"/>
            <a:ext cx="46422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Implementing Front End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885339" y="4474111"/>
            <a:ext cx="162052" cy="16205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414207" y="5293515"/>
            <a:ext cx="464220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F284B"/>
                </a:solidFill>
                <a:latin typeface="Inter"/>
              </a:rPr>
              <a:t>Accuracy of IMG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97449" y="1802699"/>
            <a:ext cx="6681602" cy="66816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153345" y="2033036"/>
            <a:ext cx="5905930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6533">
                <a:solidFill>
                  <a:srgbClr val="3F284B"/>
                </a:solidFill>
                <a:latin typeface="Inter Bold Italics"/>
              </a:rPr>
              <a:t>Overview of Open CV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29464" y="4512593"/>
            <a:ext cx="6172686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F284B"/>
                </a:solidFill>
                <a:latin typeface="Canva Sans"/>
              </a:rPr>
              <a:t>OpenCV (Open Source Computer Vision) is a free and open-source library of computer vision and machine learning algorithms designed to help developers build advanced computer vision applications.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77275" y="3897289"/>
            <a:ext cx="933450" cy="933450"/>
            <a:chOff x="0" y="0"/>
            <a:chExt cx="1244600" cy="1244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1689" y="349658"/>
              <a:ext cx="321222" cy="54528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951695" y="3897289"/>
            <a:ext cx="933450" cy="933450"/>
            <a:chOff x="0" y="0"/>
            <a:chExt cx="1244600" cy="12446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24871" y="349747"/>
              <a:ext cx="594857" cy="54510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4402855" y="3897289"/>
            <a:ext cx="933450" cy="933450"/>
            <a:chOff x="0" y="0"/>
            <a:chExt cx="1244600" cy="12446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A356D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1792" y="349658"/>
              <a:ext cx="601015" cy="545285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87366" y="4126156"/>
            <a:ext cx="662108" cy="47571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878563" y="4082676"/>
            <a:ext cx="530874" cy="5626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 l="16837" r="16837"/>
          <a:stretch>
            <a:fillRect/>
          </a:stretch>
        </p:blipFill>
        <p:spPr>
          <a:xfrm>
            <a:off x="14502076" y="4162302"/>
            <a:ext cx="735007" cy="40342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15670" y="807790"/>
            <a:ext cx="1345666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3F284B"/>
                </a:solidFill>
                <a:latin typeface="Inter Bold Italics"/>
              </a:rPr>
              <a:t>Various Algorithms of OpenCV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5609836"/>
            <a:ext cx="4779441" cy="1836495"/>
            <a:chOff x="0" y="0"/>
            <a:chExt cx="6372588" cy="244866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6372588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F284B"/>
                  </a:solidFill>
                  <a:latin typeface="Inter Bold"/>
                </a:rPr>
                <a:t>Haar Cascades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22967"/>
              <a:ext cx="6372588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200">
                  <a:solidFill>
                    <a:srgbClr val="3F284B"/>
                  </a:solidFill>
                  <a:latin typeface="Inter"/>
                </a:rPr>
                <a:t>This is a machine learning object detection method used to identify objects in images or video.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754280" y="5609836"/>
            <a:ext cx="4779441" cy="2204176"/>
            <a:chOff x="0" y="0"/>
            <a:chExt cx="6372588" cy="293890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6372588" cy="570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F284B"/>
                  </a:solidFill>
                  <a:latin typeface="Inter Bold"/>
                </a:rPr>
                <a:t>Local Binary Patterns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20985"/>
              <a:ext cx="6372588" cy="2017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200">
                  <a:solidFill>
                    <a:srgbClr val="3F284B"/>
                  </a:solidFill>
                  <a:latin typeface="Inter"/>
                </a:rPr>
                <a:t>This is a texture descriptor used to identify patterns in images. LBP can be used for face detection, as well as other object detection tasks.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479859" y="5609836"/>
            <a:ext cx="4779441" cy="2662039"/>
            <a:chOff x="0" y="0"/>
            <a:chExt cx="6372588" cy="354938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47625"/>
              <a:ext cx="6372588" cy="118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F284B"/>
                  </a:solidFill>
                  <a:latin typeface="Inter Bold"/>
                </a:rPr>
                <a:t>Scale Invariant Feature Transform (SIFT)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531468"/>
              <a:ext cx="6372588" cy="2017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200">
                  <a:solidFill>
                    <a:srgbClr val="3F284B"/>
                  </a:solidFill>
                  <a:latin typeface="Inter"/>
                </a:rPr>
                <a:t>This is a feature detection and description algorithm that is similar to SIFT. SURF is generally faster than SIFT, but may be less robust.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05628" y="1235005"/>
            <a:ext cx="10539762" cy="7816990"/>
            <a:chOff x="0" y="0"/>
            <a:chExt cx="13716000" cy="1017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-7985" r="-1266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1568462" y="3971391"/>
            <a:ext cx="650068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3F284B"/>
                </a:solidFill>
                <a:latin typeface="Inter Bold Italics"/>
              </a:rPr>
              <a:t>Haar Cascades in OpenCV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767</Words>
  <Application>Microsoft Office PowerPoint</Application>
  <PresentationFormat>Custom</PresentationFormat>
  <Paragraphs>85</Paragraphs>
  <Slides>16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Inter</vt:lpstr>
      <vt:lpstr>HK Modular</vt:lpstr>
      <vt:lpstr>Calibri</vt:lpstr>
      <vt:lpstr>Inter Bold</vt:lpstr>
      <vt:lpstr>Glacial Indifference Bold</vt:lpstr>
      <vt:lpstr>HK Modular Bold Italics</vt:lpstr>
      <vt:lpstr>Arial</vt:lpstr>
      <vt:lpstr>Inter Bold Italics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Detection </dc:title>
  <cp:lastModifiedBy>SRIJAN SINGH</cp:lastModifiedBy>
  <cp:revision>2</cp:revision>
  <dcterms:created xsi:type="dcterms:W3CDTF">2006-08-16T00:00:00Z</dcterms:created>
  <dcterms:modified xsi:type="dcterms:W3CDTF">2023-01-04T18:56:14Z</dcterms:modified>
  <dc:identifier>DAFWgTUfUkA</dc:identifier>
</cp:coreProperties>
</file>